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6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3:23:3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2621 2 24575,'-490'-1'0,"-513"2"0,997 0 0,-175 5 0,144-2 0,1 1 0,-68 19 0,27-1 0,-115 39 0,156-48 0,2 1 0,0 1 0,-41 28 0,63-35 0,1 0 0,0 1 0,0 0 0,1 1 0,1 0 0,-1 0 0,2 1 0,0 0 0,-9 17 0,-4 15 0,-22 68 0,15-36 0,7-22 0,2 1 0,3 0 0,-16 98 0,4 228 0,27 0 0,2-237 0,-1-65 0,4 193 0,1-183 0,18 93 0,89 605 0,-88-492 0,-14-126 0,31 1224 0,-26-1078 0,-10-255 0,-4-29 0,2 0 0,1-1 0,11 38 0,-12-58 0,0-1 0,1 1 0,0-1 0,1 0 0,0-1 0,0 1 0,1-1 0,0 0 0,0 0 0,1 0 0,0-1 0,1 0 0,-1-1 0,11 7 0,22 11 0,1-3 0,62 24 0,-75-34 0,35 13 0,123 29 0,75-3 0,-187-37 0,178 30 0,113 20 0,-312-55 0,85 1 0,-79-7 0,58 11 0,586 90 0,-147-24 0,-264-41 0,116 21 0,170 12 0,-317-43 0,-23-2 0,663-12 0,-587-16 0,70-21 0,-194 7 0,-22 13 0,31-2 0,168-59 0,-66 8 0,717-71 0,-602 94 0,134-17 0,-350 20 0,332-43 0,37 22 0,70-16 0,-96 8 0,-321 39 0,117-30 0,-5-21 0,63-12 0,-256 55 0,231-76 0,620-171 0,-554 156 0,-15-42 0,-311 110 0,112-53 0,-200 92 0,-1-1 0,-1-1 0,0-1 0,-1-1 0,-1-1 0,0-1 0,-1 0 0,-1-2 0,-1 0 0,-1-1 0,15-25 0,-5 3 0,-2-1 0,-1 0 0,-3-2 0,-2 0 0,-2-2 0,-2 1 0,-2-2 0,-2 0 0,-2 0 0,1-57 0,-8 20 0,-4 1 0,-27-167 0,-65-172 0,74 353 0,-3 0 0,-3 1 0,-56-103 0,-133-184 0,22 40 0,169 271 0,2 1 0,-3 1 0,-1 1 0,-44-52 0,29 51 0,-3 2 0,-2 1 0,-1 3 0,-56-33 0,-224-109 0,149 100 47,-233-71-1,-200-15-510,-213 23-1628,506 96 1950,-1147-87 1958,880 79-1201,-593-66-1576,452 40 889,91 7-536,466 61 608,-889-79 0,-254 10 1114,162 78-580,611 6-367,276-23-167,8 1 0,120 11 0,-6-1 0,118 9 0,0-2 0,-39-9 0,-20-2 0,-494-15-1365,559 29-5461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01:30:0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1124 1 24575,'0'5'0,"-1"-1"0,0 1 0,0-1 0,0 1 0,-2 5 0,-4 14 0,-2 27 0,2-12 0,-2 54 0,8 376 0,2-234 0,-7-171 0,-30 192 0,15-107 0,-55 362 0,-22-6 0,94-486 0,-1 7 0,-2 0 0,0 0 0,-1-1 0,-22 44 0,28-67 0,1 1 0,0-1 0,-1 0 0,1 1 0,-1-1 0,0 0 0,0 0 0,0 0 0,0 0 0,0-1 0,0 1 0,-5 2 0,5-3 0,1-1 0,-1 0 0,1 0 0,-1 1 0,1-1 0,-1 0 0,1 0 0,-1 0 0,1 0 0,0-1 0,-1 1 0,1 0 0,-1-1 0,1 1 0,-1-1 0,1 1 0,0-1 0,-1 0 0,1 1 0,0-1 0,-2-1 0,3 1 0,-1 1 0,1 0 0,0 0 0,0-1 0,-1 1 0,1 0 0,0 0 0,-1 0 0,1-1 0,0 1 0,-1 0 0,1 0 0,0 0 0,-1 0 0,1 0 0,0 0 0,-1 0 0,1 0 0,-1 0 0,1 0 0,0 0 0,-1 0 0,1 0 0,0 0 0,-1 0 0,1 0 0,0 0 0,-1 0 0,1 0 0,0 1 0,-1-1 0,1 0 0,0 0 0,-1 1 0,-3 13 0,3-9 0,1-1 0,1 0 0,-1 0 0,1 0 0,-1 0 0,3 5 0,-2-7 0,1 0 0,0 1 0,-1-1 0,1 0 0,0 0 0,1 0 0,-1 0 0,0 0 0,0-1 0,1 1 0,-1-1 0,1 1 0,0-1 0,-1 0 0,1 0 0,0 0 0,3 0 0,54 10 0,-57-10 0,18 0 0,-1 0 0,0-1 0,1-1 0,-1-1 0,29-6 0,102-33 0,-67 17 0,723-137 0,-400 119 0,-177 22 0,398 5 0,-402 17 0,-56-1 0,323 44 0,-337-30 0,-103-12 0,72 14 0,-121-16 0,0 0 0,-1 0 0,1 0 0,-1 1 0,0-1 0,1 1 0,-1 0 0,0 0 0,0 0 0,0 0 0,0 1 0,0-1 0,-1 1 0,1 0 0,-1 0 0,0 0 0,0 0 0,0 0 0,0 0 0,2 6 0,1 4 0,0 1 0,-2-1 0,0 1 0,2 16 0,-1-6 0,64 366 0,-53-292 0,5 153 0,-20 104 0,-2-191 0,2-119 0,-24 726 0,-30-365 0,53-399 0,-1-1 0,1 0 0,-1 0 0,0 0 0,0 1 0,-1-2 0,1 1 0,-1 0 0,-1-1 0,1 1 0,-1-1 0,0 0 0,0 0 0,0 0 0,-1-1 0,0 1 0,0-1 0,0 0 0,0-1 0,-1 1 0,1-1 0,-1 0 0,0-1 0,0 1 0,0-1 0,-10 2 0,-88 20-10,-2-5-1,-108 5 0,113-14-151,-1012 76-807,-217-80 126,732-10 758,457 2 524,17 0 384,-208 21 0,318-15-822,1 0-1,-1 1 1,1 0 0,0 1-1,0 0 1,1 1 0,-23 16 0,-6 3-1,32-20 0,1 0 0,-1 0 0,1 1 0,0 1 0,1-1 0,0 1 0,0 0 0,0 1 0,1 0 0,1 0 0,-1 0 0,1 1 0,1-1 0,0 1 0,-3 13 0,-7 21 0,3 1 0,1 0 0,-7 92 0,12 142 0,6-210 0,30 318 0,-4-112 0,-5-24 0,-17-193 0,10 214 0,-15-77 0,0-227-1365,0-16-5461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01:30:16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24575,'25'2'0,"1"0"0,-1 2 0,27 7 0,-21-3 0,43 3 0,220-8 0,-156-5 0,936 2 0,-899 10 0,-21 0 0,-6-8 0,197 8 0,34-4 0,-62-4 0,-164 7 0,86 2 0,283 0 0,341-2 0,-534-11 0,63-27 0,5-1 0,1173 31 0,-1376 9 0,-13 0 0,104 2 0,202 15 0,-13 0 0,-154-10 0,-138-9 0,318 11 0,198-10 0,-433-10 0,745 1 0,-784-11 0,-21 1 0,908 9 0,-536 3 0,-110 10 0,379 31 0,-226-38 0,-357-6 0,-234 1 0,432-12 0,-280 6 0,35-4 0,35-2 0,-50 4 0,573-24 0,-535 24 0,129-3 0,66-9 0,-19 0 0,206 20 0,-268 1 0,-338-1 0,-5 0 0,1 0 0,0 0 0,19 5 0,-27-5 0,0 1 0,0 0 0,0 0 0,0 0 0,-1 0 0,1 1 0,0-1 0,-1 1 0,0 0 0,1 0 0,-1 0 0,0 0 0,0 0 0,0 0 0,0 0 0,0 1 0,0-1 0,2 5 0,2 8 0,-1 1 0,0 0 0,-1 0 0,0 0 0,-2 0 0,2 20 0,0 3 0,127 1215-1400,31 517 1400,-79-348 516,-77 0 252,-8-810-652,-8-214-116,0 23 0,11-161-1365,-1-245-5461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01:30:1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2:20:4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24575,'23'2'0,"-1"0"0,0 1 0,29 9 0,28 4 0,127-3 0,-75-6 0,-94-7 0,-1 2 0,0 1 0,58 13 0,-81-12 0,0 2 0,-1-1 0,0 2 0,0-1 0,17 15 0,3 0 0,-5-2 0,-22-15 0,1 1 0,0-1 0,0-1 0,0 1 0,0-1 0,0 0 0,13 3 0,30 9 0,-30-9 0,1 0 0,0-2 0,0 0 0,25 1 0,175 14 0,-208-19 0,-1 1 0,1 0 0,-1 0 0,0 2 0,0-1 0,15 7 0,-12-5 0,98 36 0,-2 4 0,160 91 0,-261-130 0,0-1 0,-1 0 0,-1 1 0,1 0 0,-1 0 0,0 1 0,0 0 0,10 11 0,-16-15 0,0 0 0,0 1 0,0-1 0,-1 0 0,1 0 0,-1 0 0,1 0 0,-1 1 0,0-1 0,0 0 0,0 1 0,0-1 0,0 0 0,-1 0 0,1 1 0,-1-1 0,1 0 0,-1 0 0,0 0 0,0 0 0,0 0 0,0 0 0,-2 3 0,2-2 0,-1-1 0,1 1 0,0 0 0,0 0 0,0 0 0,1 0 0,-1 0 0,0 0 0,1 3 0,0-5 0,1 1 0,-1-1 0,1 0 0,-1 1 0,1-1 0,-1 0 0,1 0 0,0 0 0,0 0 0,0 1 0,-1-1 0,1 0 0,0 0 0,0-1 0,0 1 0,1 0 0,-1 0 0,0 0 0,0-1 0,0 1 0,0-1 0,1 1 0,-1-1 0,0 1 0,3 0 0,37 6 0,-35-6 0,0-1 0,0 1 0,0 0 0,0 1 0,0-1 0,0 1 0,9 5 0,-3-2 0,1 0 0,0 0 0,0-1 0,1-1 0,-1-1 0,0 1 0,28-1 0,13 4 0,14 1 0,1-4 0,72-4 0,-34-1 0,514 2 0,-589-2 0,1-1 0,-1-2 0,55-16 0,20-4 0,93 5 0,25-5 0,-46-25 0,-145 38 0,32-11 0,116-60 0,-153 71 0,0 1 0,1 2 0,1 0 0,47-6 0,11-3 0,-59 11 0,-13 4 0,-1-1 0,0-1 0,1 0 0,27-15 0,-34 15 0,6-4 0,0 0 0,19-16 0,-30 22 0,0 0 0,0 0 0,1 1 0,-1-1 0,1 1 0,0 0 0,0 1 0,0-1 0,9 0 0,-6 1 0,-1-1 0,1 0 0,13-5 0,-3-1 0,-1-1 0,0 0 0,-1-1 0,0-1 0,23-19 0,-34 25 0,1 0 0,-1 1 0,1-1 0,0 1 0,12-4 0,-12 4 0,1 1 0,-1-1 0,0 0 0,0-1 0,9-8 0,-11 9 0,-1 0 0,1 0 0,0 0 0,0 1 0,1 0 0,-1 0 0,1 0 0,-1 0 0,1 1 0,0 0 0,0 0 0,0 1 0,0-1 0,0 1 0,0 1 0,0-1 0,0 1 0,1 0 0,11 2 0,-14-1 0,1 0 0,0 0 0,-1 0 0,1 1 0,-1 0 0,1 0 0,-1 0 0,0 0 0,0 1 0,5 4 0,38 36 0,-20-16 0,-10-13 114,0 0 0,27 16 0,-37-26-285,0 0 0,1 0 1,0-1-1,-1 0 0,1-1 1,0 0-1,0 0 0,0-1 1,15 1-1,-8-1-6655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7F902-534A-2506-8901-47A05FE08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70F8D8-C366-4B4A-EDAB-34E745B1E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F3472-6164-6765-A55C-384B378D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6F587F-9FC4-8539-F76E-AE45F83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F7507-A9FB-161C-5FEF-592D8C28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9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13033-C7E6-A018-5F3F-1CC8C809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0D604E-EB8A-8187-D3BB-DBDC04CC9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0C94C-7AA6-E0CC-E6C7-D71485C0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A36A9-BDC7-592F-D94D-76EE1C2B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9A508-58DC-2725-9366-D86758C9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45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9EC953-6DD7-1BE1-1F9E-B7448427E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DCCE8A-92FA-6FE2-E945-A23D4FE98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72706-98E1-1FEC-9586-B9448411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69632-3502-77D8-3B5A-D47F4FE9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7AFFC-48FC-880C-26F6-4E8E8572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7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77C29-BDA1-2932-CE1E-070EE5C2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C8F5E-B1E9-E0ED-B6C8-8ADCF1CE4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53B20-34B8-9BBB-8B39-A9FFAD65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252530-7337-B185-247B-2CFA1DD0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9C73A-2371-6CDF-ECEC-6AF04AB6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7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056E1-6798-BB8C-0E50-8767B40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3C297-D6B8-838E-F19C-8A1A59602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E25E56-61D8-29A6-7D78-AC04E3E6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5045F-F997-D1CB-F231-D318D282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DF472-9E20-AC11-92B1-9F1B6EA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2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289F5-EB2E-180E-E8E5-0F3F1578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F0175-F9AC-7E84-91FF-9F7C91051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81C5D-4EB7-0DC0-6501-9CF77812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2E61A2-93B5-CEA6-1942-BB00FC3B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CBE8F4-F70F-A85A-F005-30F208F1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C455FE-472A-79B3-A2EB-3D11D2F9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6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48E52-2BC6-07D1-4D43-A50864D5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D7B1A-D993-498A-015B-5957DC71D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DA7E7C-932F-6F54-5342-889A7A4C9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FCCA71-748E-43F0-AF73-CC27A63A1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0A3746-996A-3D7F-A9FC-B29E4C557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87A20-C7D7-F907-4BB5-B75852D0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C7C5D5-34F2-0F58-BE76-3B459B33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B04FD8-F4B1-5D1F-97B4-DC2CF2D9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7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194D-6467-A4B1-2603-E019C989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E355B-3124-E537-5DB9-6E991CFC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2975E1-A74B-9FFF-FA80-D3B65A42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48626B-5D77-91C1-C8E0-3525CB34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08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9B917D-9E2C-4929-9C10-9517041E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970C28-A7E2-8A29-2DBB-C6BD596C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4D80A4-6071-E001-805D-E848075A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2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22DED-A4E5-D801-A7F8-99991515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64D7D0-778F-71D6-5BC7-5DE3B9401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245B1-CB24-B2F2-A63E-4ED0863C3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F79169-0A39-2E74-0A8F-628F312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33B15F-3EA0-AA65-F6D1-6FE2801F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24E0C3-0504-632B-D7B3-0EB57CC1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0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812BB-CB36-4657-32D3-3036F9B7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CC48AF-0D3E-D213-D3CA-B5AC39095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9898B0-3136-5A71-6D6D-1CF634878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4F5C6E-E6D9-CEFB-3DBF-9EFE1E39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C00463-692F-68CF-EA92-7B110C7B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4E205-1028-A10B-3988-53724D0F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7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FCC28B-4C97-612A-03C7-AE6E7D01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C26C9-A88E-D1FC-8BF6-C5AC4B9B4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5F15F-C06F-39E4-6851-D0F96F7BE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CE636-35D6-4EE3-AA49-642F1E623453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017B2-4A26-2F5D-5958-3319149F1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9BAA72-DE89-EDD8-03F6-86F606B1D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CD1B2-2DE8-4474-96B8-233E1E33E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1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63" y="4403143"/>
            <a:ext cx="9144000" cy="1655762"/>
          </a:xfrm>
        </p:spPr>
        <p:txBody>
          <a:bodyPr/>
          <a:lstStyle/>
          <a:p>
            <a:r>
              <a:rPr lang="zh-CN" altLang="en-US" dirty="0"/>
              <a:t>①</a:t>
            </a:r>
            <a:r>
              <a:rPr lang="en-US" altLang="zh-CN" dirty="0" err="1"/>
              <a:t>C^n</a:t>
            </a:r>
            <a:r>
              <a:rPr lang="en-US" altLang="zh-CN" dirty="0"/>
              <a:t>[</a:t>
            </a:r>
            <a:r>
              <a:rPr lang="en-US" altLang="zh-CN" dirty="0" err="1"/>
              <a:t>a,b</a:t>
            </a:r>
            <a:r>
              <a:rPr lang="en-US" altLang="zh-CN" dirty="0"/>
              <a:t>]</a:t>
            </a:r>
            <a:r>
              <a:rPr lang="zh-CN" altLang="en-US" dirty="0"/>
              <a:t>到底是个什么空间？ ②下半部分的解读？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F6364C0E-02CC-7844-40B8-96D6731CC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" y="112939"/>
            <a:ext cx="8001411" cy="4108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07BEF08-DD76-0BDD-BD48-C61FDF11AC41}"/>
                  </a:ext>
                </a:extLst>
              </p14:cNvPr>
              <p14:cNvContentPartPr/>
              <p14:nvPr/>
            </p14:nvContentPartPr>
            <p14:xfrm>
              <a:off x="367451" y="1693289"/>
              <a:ext cx="6081480" cy="2348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07BEF08-DD76-0BDD-BD48-C61FDF11AC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451" y="1684649"/>
                <a:ext cx="6099120" cy="2365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02652F0-3A3D-93A2-437C-2E3865150742}"/>
              </a:ext>
            </a:extLst>
          </p:cNvPr>
          <p:cNvSpPr txBox="1"/>
          <p:nvPr/>
        </p:nvSpPr>
        <p:spPr>
          <a:xfrm>
            <a:off x="367451" y="4861692"/>
            <a:ext cx="517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C^n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a,b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指的是在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这个范围内的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阶连续函数</a:t>
            </a:r>
          </a:p>
        </p:txBody>
      </p:sp>
    </p:spTree>
    <p:extLst>
      <p:ext uri="{BB962C8B-B14F-4D97-AF65-F5344CB8AC3E}">
        <p14:creationId xmlns:p14="http://schemas.microsoft.com/office/powerpoint/2010/main" val="69299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26EDAAF7-5D68-0224-0833-35DDC09E1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" y="157037"/>
            <a:ext cx="10357382" cy="6331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25FF44-9B9E-E31B-3937-48B7704A03EB}"/>
              </a:ext>
            </a:extLst>
          </p:cNvPr>
          <p:cNvSpPr txBox="1"/>
          <p:nvPr/>
        </p:nvSpPr>
        <p:spPr>
          <a:xfrm>
            <a:off x="7421526" y="1467293"/>
            <a:ext cx="2190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最后三行是在干嘛</a:t>
            </a:r>
            <a:r>
              <a:rPr lang="zh-CN" altLang="en-US" dirty="0"/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C60108-BF1D-F6A9-4DFC-D7C8F89184FF}"/>
              </a:ext>
            </a:extLst>
          </p:cNvPr>
          <p:cNvSpPr txBox="1"/>
          <p:nvPr/>
        </p:nvSpPr>
        <p:spPr>
          <a:xfrm>
            <a:off x="7421526" y="270477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找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N(A)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9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文本&#10;&#10;低可信度描述已自动生成">
            <a:extLst>
              <a:ext uri="{FF2B5EF4-FFF2-40B4-BE49-F238E27FC236}">
                <a16:creationId xmlns:a16="http://schemas.microsoft.com/office/drawing/2014/main" id="{F26740C3-FC24-0B8B-035D-437C6C62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04"/>
            <a:ext cx="12192000" cy="42751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2A0304-3E81-8B9F-6BBE-5E80B571D781}"/>
              </a:ext>
            </a:extLst>
          </p:cNvPr>
          <p:cNvSpPr txBox="1"/>
          <p:nvPr/>
        </p:nvSpPr>
        <p:spPr>
          <a:xfrm>
            <a:off x="2445488" y="4926419"/>
            <a:ext cx="323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3.6.3</a:t>
            </a:r>
            <a:r>
              <a:rPr lang="zh-CN" altLang="en-US" sz="3600" b="1" dirty="0"/>
              <a:t>怎么理解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DC2A19-ADF0-A6B2-48DB-CB9909A46B5A}"/>
              </a:ext>
            </a:extLst>
          </p:cNvPr>
          <p:cNvSpPr txBox="1"/>
          <p:nvPr/>
        </p:nvSpPr>
        <p:spPr>
          <a:xfrm>
            <a:off x="5571460" y="5073134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必须是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矩阵中的列向量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span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得到的子空间其中的一个向量</a:t>
            </a:r>
          </a:p>
        </p:txBody>
      </p:sp>
    </p:spTree>
    <p:extLst>
      <p:ext uri="{BB962C8B-B14F-4D97-AF65-F5344CB8AC3E}">
        <p14:creationId xmlns:p14="http://schemas.microsoft.com/office/powerpoint/2010/main" val="284745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349" y="3353945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为什么？</a:t>
            </a:r>
            <a:endParaRPr lang="en-US" altLang="zh-CN" sz="4000" b="1" dirty="0"/>
          </a:p>
          <a:p>
            <a:r>
              <a:rPr lang="zh-CN" altLang="en-US" sz="2800" b="1" dirty="0"/>
              <a:t>一般来说，零空间的秩和维数加起来总是等于矩阵的列数。矩阵的零空间的维数称为矩阵的零度。</a:t>
            </a:r>
            <a:endParaRPr lang="en-US" altLang="zh-CN" sz="2800" b="1" dirty="0"/>
          </a:p>
        </p:txBody>
      </p:sp>
      <p:pic>
        <p:nvPicPr>
          <p:cNvPr id="5" name="图片 4" descr="图形用户界面, 文本&#10;&#10;中度可信度描述已自动生成">
            <a:extLst>
              <a:ext uri="{FF2B5EF4-FFF2-40B4-BE49-F238E27FC236}">
                <a16:creationId xmlns:a16="http://schemas.microsoft.com/office/drawing/2014/main" id="{A533E105-17BD-4E68-E121-AA0F4C8C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71" y="872130"/>
            <a:ext cx="12192000" cy="23909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BE58CB-0464-9483-F4CC-21E0DC89C175}"/>
              </a:ext>
            </a:extLst>
          </p:cNvPr>
          <p:cNvSpPr txBox="1"/>
          <p:nvPr/>
        </p:nvSpPr>
        <p:spPr>
          <a:xfrm>
            <a:off x="3062177" y="412307"/>
            <a:ext cx="479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一个</a:t>
            </a:r>
            <a:r>
              <a:rPr lang="en-US" altLang="zh-CN" b="1" dirty="0"/>
              <a:t>n × n</a:t>
            </a:r>
            <a:r>
              <a:rPr lang="zh-CN" altLang="en-US" b="1" dirty="0"/>
              <a:t>矩阵</a:t>
            </a:r>
            <a:r>
              <a:rPr lang="en-US" altLang="zh-CN" b="1" dirty="0"/>
              <a:t>A</a:t>
            </a:r>
            <a:r>
              <a:rPr lang="zh-CN" altLang="en-US" b="1" dirty="0"/>
              <a:t>是非奇异的当且仅当</a:t>
            </a:r>
            <a:r>
              <a:rPr lang="en-US" altLang="zh-CN" b="1" dirty="0"/>
              <a:t>A</a:t>
            </a:r>
            <a:r>
              <a:rPr lang="zh-CN" altLang="en-US" b="1" dirty="0"/>
              <a:t>的列向量构成</a:t>
            </a:r>
            <a:r>
              <a:rPr lang="en-US" altLang="zh-CN" b="1" dirty="0"/>
              <a:t>Rn</a:t>
            </a:r>
            <a:r>
              <a:rPr lang="zh-CN" altLang="en-US" b="1" dirty="0"/>
              <a:t>的一组基</a:t>
            </a:r>
          </a:p>
        </p:txBody>
      </p:sp>
    </p:spTree>
    <p:extLst>
      <p:ext uri="{BB962C8B-B14F-4D97-AF65-F5344CB8AC3E}">
        <p14:creationId xmlns:p14="http://schemas.microsoft.com/office/powerpoint/2010/main" val="254289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为什么？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6B2C24D4-48CB-3811-A8D5-C3FDEF510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49" y="485282"/>
            <a:ext cx="12192000" cy="29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8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028" y="4300928"/>
            <a:ext cx="9144000" cy="1655762"/>
          </a:xfrm>
        </p:spPr>
        <p:txBody>
          <a:bodyPr/>
          <a:lstStyle/>
          <a:p>
            <a:r>
              <a:rPr lang="zh-CN" altLang="en-US" dirty="0"/>
              <a:t>没看懂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F386D2E2-49DB-B6CF-7655-7F43353BB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72" y="331398"/>
            <a:ext cx="12192000" cy="36717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289369-0873-3A92-C152-6B5764C0EFCA}"/>
              </a:ext>
            </a:extLst>
          </p:cNvPr>
          <p:cNvSpPr txBox="1"/>
          <p:nvPr/>
        </p:nvSpPr>
        <p:spPr>
          <a:xfrm>
            <a:off x="3618398" y="47694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行秩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列秩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556EDE-2E56-651B-0DE6-A75E69CC1853}"/>
              </a:ext>
            </a:extLst>
          </p:cNvPr>
          <p:cNvSpPr txBox="1"/>
          <p:nvPr/>
        </p:nvSpPr>
        <p:spPr>
          <a:xfrm>
            <a:off x="3618398" y="5170128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列秩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行阶梯型下非零行的第一个非零元的个数</a:t>
            </a:r>
          </a:p>
        </p:txBody>
      </p:sp>
    </p:spTree>
    <p:extLst>
      <p:ext uri="{BB962C8B-B14F-4D97-AF65-F5344CB8AC3E}">
        <p14:creationId xmlns:p14="http://schemas.microsoft.com/office/powerpoint/2010/main" val="281973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609" y="2796122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如何理解？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98F58F4-7B8A-475D-442F-196855D9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814"/>
            <a:ext cx="11582995" cy="2108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DAB177-F299-F4AA-AA29-EF9D014B1EC2}"/>
              </a:ext>
            </a:extLst>
          </p:cNvPr>
          <p:cNvSpPr txBox="1"/>
          <p:nvPr/>
        </p:nvSpPr>
        <p:spPr>
          <a:xfrm>
            <a:off x="1524000" y="491498"/>
            <a:ext cx="87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行阶梯形</a:t>
            </a:r>
            <a:r>
              <a:rPr lang="en-US" altLang="zh-CN" dirty="0"/>
              <a:t>U</a:t>
            </a:r>
            <a:r>
              <a:rPr lang="zh-CN" altLang="en-US" dirty="0"/>
              <a:t>只告诉我们用</a:t>
            </a:r>
            <a:r>
              <a:rPr lang="en-US" altLang="zh-CN" dirty="0"/>
              <a:t>A</a:t>
            </a:r>
            <a:r>
              <a:rPr lang="zh-CN" altLang="en-US" dirty="0"/>
              <a:t>的哪些列来构成基，我们不能用</a:t>
            </a:r>
            <a:r>
              <a:rPr lang="en-US" altLang="zh-CN" dirty="0"/>
              <a:t>U</a:t>
            </a:r>
            <a:r>
              <a:rPr lang="zh-CN" altLang="en-US" dirty="0"/>
              <a:t>中的列向量，因为，一般来说，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有不同的列空间。</a:t>
            </a:r>
          </a:p>
        </p:txBody>
      </p:sp>
    </p:spTree>
    <p:extLst>
      <p:ext uri="{BB962C8B-B14F-4D97-AF65-F5344CB8AC3E}">
        <p14:creationId xmlns:p14="http://schemas.microsoft.com/office/powerpoint/2010/main" val="152095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70D096B4-0D7C-1022-FBF0-88117094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24"/>
            <a:ext cx="12192000" cy="66797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4B4480-44B0-A2A5-6D2A-DBE659EBF637}"/>
              </a:ext>
            </a:extLst>
          </p:cNvPr>
          <p:cNvSpPr txBox="1"/>
          <p:nvPr/>
        </p:nvSpPr>
        <p:spPr>
          <a:xfrm>
            <a:off x="971108" y="51652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即列秩的应用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325EBE3-61C4-B945-D940-7012D4963DB6}"/>
                  </a:ext>
                </a:extLst>
              </p14:cNvPr>
              <p14:cNvContentPartPr/>
              <p14:nvPr/>
            </p14:nvContentPartPr>
            <p14:xfrm>
              <a:off x="1438091" y="3933569"/>
              <a:ext cx="1689480" cy="2785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325EBE3-61C4-B945-D940-7012D4963D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091" y="3924929"/>
                <a:ext cx="1707120" cy="28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662BC6F-6F42-6B4E-107B-2A356CA1F99B}"/>
                  </a:ext>
                </a:extLst>
              </p14:cNvPr>
              <p14:cNvContentPartPr/>
              <p14:nvPr/>
            </p14:nvContentPartPr>
            <p14:xfrm>
              <a:off x="1871171" y="3948329"/>
              <a:ext cx="7819560" cy="2841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662BC6F-6F42-6B4E-107B-2A356CA1F9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2531" y="3939329"/>
                <a:ext cx="7837200" cy="28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3AEDDCB-9781-20F8-63C5-0AC39F121102}"/>
                  </a:ext>
                </a:extLst>
              </p14:cNvPr>
              <p14:cNvContentPartPr/>
              <p14:nvPr/>
            </p14:nvContentPartPr>
            <p14:xfrm>
              <a:off x="-305029" y="1460009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3AEDDCB-9781-20F8-63C5-0AC39F1211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13669" y="145100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71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01C15357-9B99-3152-E171-639D06B5C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53" y="0"/>
            <a:ext cx="8915858" cy="6299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5C411B-2349-9CC3-F28B-68BCCDA9DA2A}"/>
              </a:ext>
            </a:extLst>
          </p:cNvPr>
          <p:cNvSpPr txBox="1"/>
          <p:nvPr/>
        </p:nvSpPr>
        <p:spPr>
          <a:xfrm>
            <a:off x="9016409" y="616688"/>
            <a:ext cx="1765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怎么找到在</a:t>
            </a:r>
            <a:r>
              <a:rPr lang="en-US" altLang="zh-CN" sz="2800" b="1" dirty="0"/>
              <a:t>basis E1</a:t>
            </a:r>
            <a:r>
              <a:rPr lang="zh-CN" altLang="en-US" sz="2800" b="1" dirty="0"/>
              <a:t>下的坐标向量</a:t>
            </a:r>
          </a:p>
        </p:txBody>
      </p:sp>
    </p:spTree>
    <p:extLst>
      <p:ext uri="{BB962C8B-B14F-4D97-AF65-F5344CB8AC3E}">
        <p14:creationId xmlns:p14="http://schemas.microsoft.com/office/powerpoint/2010/main" val="260680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3DB-D401-1BAF-C1E9-EEF99C14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45"/>
            <a:ext cx="8420524" cy="55652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179DB2-CB53-9726-6422-13C68A88D6E2}"/>
              </a:ext>
            </a:extLst>
          </p:cNvPr>
          <p:cNvSpPr txBox="1"/>
          <p:nvPr/>
        </p:nvSpPr>
        <p:spPr>
          <a:xfrm>
            <a:off x="9037674" y="978195"/>
            <a:ext cx="155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如何理解？</a:t>
            </a:r>
          </a:p>
        </p:txBody>
      </p:sp>
    </p:spTree>
    <p:extLst>
      <p:ext uri="{BB962C8B-B14F-4D97-AF65-F5344CB8AC3E}">
        <p14:creationId xmlns:p14="http://schemas.microsoft.com/office/powerpoint/2010/main" val="77143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618F0A-E46C-8286-1A3E-733A5A83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64213" cy="503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BCE605-417B-25E8-AE3F-75DBE26E9D5F}"/>
              </a:ext>
            </a:extLst>
          </p:cNvPr>
          <p:cNvSpPr txBox="1"/>
          <p:nvPr/>
        </p:nvSpPr>
        <p:spPr>
          <a:xfrm>
            <a:off x="8314660" y="681037"/>
            <a:ext cx="2679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为什么这样能做到转动一定角度？</a:t>
            </a:r>
          </a:p>
        </p:txBody>
      </p:sp>
    </p:spTree>
    <p:extLst>
      <p:ext uri="{BB962C8B-B14F-4D97-AF65-F5344CB8AC3E}">
        <p14:creationId xmlns:p14="http://schemas.microsoft.com/office/powerpoint/2010/main" val="35234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4FBCE8AD-C6BF-9A15-9461-59B28AAC2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8" y="213844"/>
            <a:ext cx="8198271" cy="5296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50F72A-4128-174F-C7CF-011199F7B3D0}"/>
              </a:ext>
            </a:extLst>
          </p:cNvPr>
          <p:cNvSpPr txBox="1"/>
          <p:nvPr/>
        </p:nvSpPr>
        <p:spPr>
          <a:xfrm>
            <a:off x="1524000" y="5812465"/>
            <a:ext cx="377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最后两个步骤怎么来的？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BBAB72-0E53-6286-B79B-95CE96B169FC}"/>
              </a:ext>
            </a:extLst>
          </p:cNvPr>
          <p:cNvSpPr txBox="1"/>
          <p:nvPr/>
        </p:nvSpPr>
        <p:spPr>
          <a:xfrm>
            <a:off x="4394767" y="58132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一步步推导可得</a:t>
            </a:r>
          </a:p>
        </p:txBody>
      </p:sp>
    </p:spTree>
    <p:extLst>
      <p:ext uri="{BB962C8B-B14F-4D97-AF65-F5344CB8AC3E}">
        <p14:creationId xmlns:p14="http://schemas.microsoft.com/office/powerpoint/2010/main" val="24986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CCFB58-F910-8F4B-0F70-01698AE4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8558" cy="4735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D0B628-D538-BC80-62B3-255306D0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25" y="0"/>
            <a:ext cx="5720850" cy="4483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9DDFA-F3F0-93EA-4759-BADFD0051C31}"/>
              </a:ext>
            </a:extLst>
          </p:cNvPr>
          <p:cNvSpPr txBox="1"/>
          <p:nvPr/>
        </p:nvSpPr>
        <p:spPr>
          <a:xfrm>
            <a:off x="4162048" y="528942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如何理解？</a:t>
            </a:r>
          </a:p>
        </p:txBody>
      </p:sp>
    </p:spTree>
    <p:extLst>
      <p:ext uri="{BB962C8B-B14F-4D97-AF65-F5344CB8AC3E}">
        <p14:creationId xmlns:p14="http://schemas.microsoft.com/office/powerpoint/2010/main" val="150116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448432-B38B-DEC3-1833-892B83E2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3809" cy="4929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4A1405-FDB4-DE09-ADB6-3C350FC1C7D3}"/>
              </a:ext>
            </a:extLst>
          </p:cNvPr>
          <p:cNvSpPr txBox="1"/>
          <p:nvPr/>
        </p:nvSpPr>
        <p:spPr>
          <a:xfrm>
            <a:off x="7875182" y="921488"/>
            <a:ext cx="250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如何理解？</a:t>
            </a:r>
            <a:endParaRPr lang="en-US" altLang="zh-CN" sz="2400" b="1" dirty="0"/>
          </a:p>
          <a:p>
            <a:r>
              <a:rPr lang="zh-CN" altLang="en-US" sz="2400" b="1" dirty="0"/>
              <a:t>各种符号的意义？</a:t>
            </a:r>
          </a:p>
        </p:txBody>
      </p:sp>
    </p:spTree>
    <p:extLst>
      <p:ext uri="{BB962C8B-B14F-4D97-AF65-F5344CB8AC3E}">
        <p14:creationId xmlns:p14="http://schemas.microsoft.com/office/powerpoint/2010/main" val="298491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C82421-A703-A78C-A5A9-13CE4C0B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7896447" cy="581646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3B48E5-DB49-EAA2-B0F2-22F34B28DA43}"/>
              </a:ext>
            </a:extLst>
          </p:cNvPr>
          <p:cNvSpPr txBox="1"/>
          <p:nvPr/>
        </p:nvSpPr>
        <p:spPr>
          <a:xfrm>
            <a:off x="8633637" y="2410046"/>
            <a:ext cx="3416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整道题的思路逻辑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最后两步骤没太明白</a:t>
            </a:r>
          </a:p>
        </p:txBody>
      </p:sp>
    </p:spTree>
    <p:extLst>
      <p:ext uri="{BB962C8B-B14F-4D97-AF65-F5344CB8AC3E}">
        <p14:creationId xmlns:p14="http://schemas.microsoft.com/office/powerpoint/2010/main" val="384531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694CDF-15AC-B30E-6ADD-CC76ECC16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76" y="124416"/>
            <a:ext cx="10408707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2934A9-58D5-EE05-EA92-D4B3F574F686}"/>
              </a:ext>
            </a:extLst>
          </p:cNvPr>
          <p:cNvSpPr txBox="1"/>
          <p:nvPr/>
        </p:nvSpPr>
        <p:spPr>
          <a:xfrm>
            <a:off x="2792819" y="5032744"/>
            <a:ext cx="472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为什么可以</a:t>
            </a:r>
            <a:r>
              <a:rPr lang="en-US" altLang="zh-CN" sz="2400" b="1" dirty="0"/>
              <a:t>Take N = x </a:t>
            </a:r>
            <a:r>
              <a:rPr lang="en-US" altLang="zh-CN" sz="2400" b="1" dirty="0" err="1"/>
              <a:t>X</a:t>
            </a:r>
            <a:r>
              <a:rPr lang="en-US" altLang="zh-CN" sz="2400" b="1" dirty="0"/>
              <a:t> y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240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D49937-F800-8D0C-963A-BC73EE58F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09" y="55147"/>
            <a:ext cx="7273173" cy="606510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6C3DD2-0743-8ACB-1807-705AB0C9A1EF}"/>
              </a:ext>
            </a:extLst>
          </p:cNvPr>
          <p:cNvSpPr txBox="1"/>
          <p:nvPr/>
        </p:nvSpPr>
        <p:spPr>
          <a:xfrm>
            <a:off x="8420986" y="1368056"/>
            <a:ext cx="189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没看懂？</a:t>
            </a:r>
          </a:p>
        </p:txBody>
      </p:sp>
    </p:spTree>
    <p:extLst>
      <p:ext uri="{BB962C8B-B14F-4D97-AF65-F5344CB8AC3E}">
        <p14:creationId xmlns:p14="http://schemas.microsoft.com/office/powerpoint/2010/main" val="397503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DBE301-3996-8B8D-1D6A-D555BDC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9410" cy="5032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F9EA8E-65C2-C922-CA13-E558EBF3DECA}"/>
              </a:ext>
            </a:extLst>
          </p:cNvPr>
          <p:cNvSpPr txBox="1"/>
          <p:nvPr/>
        </p:nvSpPr>
        <p:spPr>
          <a:xfrm>
            <a:off x="5638800" y="2916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DC5F76-C6BE-3A17-6AD0-ED99784EA3B8}"/>
              </a:ext>
            </a:extLst>
          </p:cNvPr>
          <p:cNvSpPr txBox="1"/>
          <p:nvPr/>
        </p:nvSpPr>
        <p:spPr>
          <a:xfrm>
            <a:off x="8038213" y="10916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证明没看明白</a:t>
            </a:r>
          </a:p>
        </p:txBody>
      </p:sp>
    </p:spTree>
    <p:extLst>
      <p:ext uri="{BB962C8B-B14F-4D97-AF65-F5344CB8AC3E}">
        <p14:creationId xmlns:p14="http://schemas.microsoft.com/office/powerpoint/2010/main" val="163052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A25B7B-BBAA-9008-564F-2E402C46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2" y="51018"/>
            <a:ext cx="5797848" cy="58486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B208E8-22FC-C594-6EB4-CA54F07B42DF}"/>
              </a:ext>
            </a:extLst>
          </p:cNvPr>
          <p:cNvSpPr txBox="1"/>
          <p:nvPr/>
        </p:nvSpPr>
        <p:spPr>
          <a:xfrm>
            <a:off x="5638800" y="2916865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Ps:</a:t>
            </a:r>
            <a:r>
              <a:rPr lang="zh-CN" altLang="en-US" dirty="0"/>
              <a:t>第一章课后练习</a:t>
            </a:r>
          </a:p>
        </p:txBody>
      </p:sp>
    </p:spTree>
    <p:extLst>
      <p:ext uri="{BB962C8B-B14F-4D97-AF65-F5344CB8AC3E}">
        <p14:creationId xmlns:p14="http://schemas.microsoft.com/office/powerpoint/2010/main" val="3873065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ACAB79-09A7-D66C-7281-7482C68D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7" y="270934"/>
            <a:ext cx="8316661" cy="40238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FB7181-D77E-D2C1-1E4C-E64F91B4CC86}"/>
              </a:ext>
            </a:extLst>
          </p:cNvPr>
          <p:cNvSpPr txBox="1"/>
          <p:nvPr/>
        </p:nvSpPr>
        <p:spPr>
          <a:xfrm>
            <a:off x="6627628" y="1984744"/>
            <a:ext cx="140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Ps:</a:t>
            </a:r>
            <a:r>
              <a:rPr lang="zh-CN" altLang="en-US" dirty="0"/>
              <a:t>第一章课后练习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51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B629D-4239-2CCE-3475-C0ACF522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0"/>
            <a:ext cx="5266267" cy="625084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4098E5-033A-2AAB-C9F9-E2E62C7038CD}"/>
              </a:ext>
            </a:extLst>
          </p:cNvPr>
          <p:cNvSpPr txBox="1"/>
          <p:nvPr/>
        </p:nvSpPr>
        <p:spPr>
          <a:xfrm>
            <a:off x="5323367" y="1502735"/>
            <a:ext cx="227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Ps:</a:t>
            </a:r>
            <a:r>
              <a:rPr lang="zh-CN" altLang="en-US" dirty="0"/>
              <a:t>第一章课后练习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0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7450E45-A250-AE54-F506-2F0812D3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5038584" cy="247976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9D4A4F-98BA-65A3-18F1-DD2E853F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89678"/>
            <a:ext cx="7137461" cy="31369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1DCE5D-69C3-C4EA-F293-74319B76D096}"/>
              </a:ext>
            </a:extLst>
          </p:cNvPr>
          <p:cNvSpPr txBox="1"/>
          <p:nvPr/>
        </p:nvSpPr>
        <p:spPr>
          <a:xfrm>
            <a:off x="6011334" y="45566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a1,a2</a:t>
            </a:r>
            <a:r>
              <a:rPr lang="zh-CN" altLang="en-US" sz="2000" b="1" dirty="0">
                <a:solidFill>
                  <a:srgbClr val="FF0000"/>
                </a:solidFill>
              </a:rPr>
              <a:t>是什么？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A3F86-0DAC-B448-BD99-FE259B1DE402}"/>
              </a:ext>
            </a:extLst>
          </p:cNvPr>
          <p:cNvSpPr txBox="1"/>
          <p:nvPr/>
        </p:nvSpPr>
        <p:spPr>
          <a:xfrm>
            <a:off x="7953153" y="1481470"/>
            <a:ext cx="1984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Ps:</a:t>
            </a:r>
            <a:r>
              <a:rPr lang="zh-CN" altLang="en-US" dirty="0"/>
              <a:t>第一章课后练习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11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AC8ECA53-0361-3D7C-A133-08CBE69A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5" y="268121"/>
            <a:ext cx="8953960" cy="64836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A0280B-96F8-6ECB-E2DE-C4890B23E2E3}"/>
              </a:ext>
            </a:extLst>
          </p:cNvPr>
          <p:cNvSpPr txBox="1"/>
          <p:nvPr/>
        </p:nvSpPr>
        <p:spPr>
          <a:xfrm>
            <a:off x="5840819" y="786810"/>
            <a:ext cx="3012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最后的表示是零空间的表示？</a:t>
            </a:r>
            <a:r>
              <a:rPr lang="zh-CN" altLang="en-US" dirty="0"/>
              <a:t>表示？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6838-4715-C1CC-1DD3-CD068B01C201}"/>
              </a:ext>
            </a:extLst>
          </p:cNvPr>
          <p:cNvSpPr txBox="1"/>
          <p:nvPr/>
        </p:nvSpPr>
        <p:spPr>
          <a:xfrm>
            <a:off x="9136912" y="112236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Yes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α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β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属于实数集上的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一个随机数，可以代表整个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Span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空间</a:t>
            </a:r>
          </a:p>
        </p:txBody>
      </p:sp>
    </p:spTree>
    <p:extLst>
      <p:ext uri="{BB962C8B-B14F-4D97-AF65-F5344CB8AC3E}">
        <p14:creationId xmlns:p14="http://schemas.microsoft.com/office/powerpoint/2010/main" val="339369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94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64E5FF-BBAA-6CA9-7CD5-18040A946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573"/>
            <a:ext cx="7605796" cy="565255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35EECAB-3A3D-437C-1C2D-1B0BA5214547}"/>
                  </a:ext>
                </a:extLst>
              </p14:cNvPr>
              <p14:cNvContentPartPr/>
              <p14:nvPr/>
            </p14:nvContentPartPr>
            <p14:xfrm>
              <a:off x="1835983" y="2012969"/>
              <a:ext cx="2082960" cy="263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35EECAB-3A3D-437C-1C2D-1B0BA52145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6983" y="2003969"/>
                <a:ext cx="2100600" cy="281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D93C07-9201-1E03-0243-19E90ADE97B5}"/>
              </a:ext>
            </a:extLst>
          </p:cNvPr>
          <p:cNvSpPr txBox="1"/>
          <p:nvPr/>
        </p:nvSpPr>
        <p:spPr>
          <a:xfrm>
            <a:off x="7861005" y="12688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没看懂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807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69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95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418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15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53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E95A-3096-5E04-C678-4AD421A3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4911-331E-1A0E-FCE6-87FDA0E3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2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8808344-DF74-8714-BB71-CA9ACDD7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46"/>
            <a:ext cx="8299877" cy="5753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582423-BAC1-739F-14A5-759511E000C5}"/>
              </a:ext>
            </a:extLst>
          </p:cNvPr>
          <p:cNvSpPr txBox="1"/>
          <p:nvPr/>
        </p:nvSpPr>
        <p:spPr>
          <a:xfrm>
            <a:off x="8605283" y="559981"/>
            <a:ext cx="33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奇异性与</a:t>
            </a:r>
            <a:r>
              <a:rPr lang="en-US" altLang="zh-CN" sz="2400" b="1" dirty="0" err="1"/>
              <a:t>nontrival</a:t>
            </a:r>
            <a:r>
              <a:rPr lang="en-US" altLang="zh-CN" sz="2400" b="1" dirty="0"/>
              <a:t> solution</a:t>
            </a:r>
            <a:r>
              <a:rPr lang="zh-CN" altLang="en-US" sz="2400" b="1" dirty="0"/>
              <a:t>的关系是怎么得来的？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36026-7624-5F02-A441-63BC187A8A7C}"/>
              </a:ext>
            </a:extLst>
          </p:cNvPr>
          <p:cNvSpPr txBox="1"/>
          <p:nvPr/>
        </p:nvSpPr>
        <p:spPr>
          <a:xfrm>
            <a:off x="8414950" y="2050702"/>
            <a:ext cx="37192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首先明确，只有方阵才可以讨论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其奇异性。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我们可以经过一系列行操作，将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方阵变为行阶梯型，根据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det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的求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解理论，我们可以通过对角线乘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积来确定奇异性，即是否有零行的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出现，有则为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singular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，没有则为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Nonsingular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显然若有零行，则我们可以发现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改矩阵是一个方程个数小于未知数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的欠定系统，因此一定有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nontrivial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由此得出结论：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singular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trival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solution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Nonsingular  nonrival solution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1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BAB5589E-1E95-8BD9-DA87-872A0C8A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87" y="69137"/>
            <a:ext cx="8718998" cy="52453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FF765D-7E56-E707-A3B3-46A02E447840}"/>
              </a:ext>
            </a:extLst>
          </p:cNvPr>
          <p:cNvSpPr txBox="1"/>
          <p:nvPr/>
        </p:nvSpPr>
        <p:spPr>
          <a:xfrm>
            <a:off x="623777" y="5550195"/>
            <a:ext cx="3423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同上一张</a:t>
            </a:r>
            <a:r>
              <a:rPr lang="en-US" altLang="zh-CN" dirty="0"/>
              <a:t>ppt</a:t>
            </a:r>
            <a:r>
              <a:rPr lang="zh-CN" altLang="en-US" dirty="0"/>
              <a:t>（</a:t>
            </a:r>
            <a:r>
              <a:rPr lang="zh-CN" altLang="en-US" sz="1800" b="1" dirty="0"/>
              <a:t>奇异性与</a:t>
            </a:r>
            <a:r>
              <a:rPr lang="en-US" altLang="zh-CN" sz="1800" b="1" dirty="0" err="1"/>
              <a:t>nontrival</a:t>
            </a:r>
            <a:r>
              <a:rPr lang="en-US" altLang="zh-CN" sz="1800" b="1" dirty="0"/>
              <a:t> solution</a:t>
            </a:r>
            <a:r>
              <a:rPr lang="zh-CN" altLang="en-US" sz="1800" b="1" dirty="0"/>
              <a:t>的关系是怎么得来的？</a:t>
            </a:r>
          </a:p>
          <a:p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33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B0F53C27-0E46-09A3-06DC-56C19AFE2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09437" cy="62296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B9FA6A-04C7-55A2-E413-CFF099DECE40}"/>
              </a:ext>
            </a:extLst>
          </p:cNvPr>
          <p:cNvSpPr txBox="1"/>
          <p:nvPr/>
        </p:nvSpPr>
        <p:spPr>
          <a:xfrm>
            <a:off x="9003928" y="660956"/>
            <a:ext cx="191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没看懂？？</a:t>
            </a:r>
          </a:p>
        </p:txBody>
      </p:sp>
    </p:spTree>
    <p:extLst>
      <p:ext uri="{BB962C8B-B14F-4D97-AF65-F5344CB8AC3E}">
        <p14:creationId xmlns:p14="http://schemas.microsoft.com/office/powerpoint/2010/main" val="163335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825213C3-0207-6C46-9164-3EB167365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485" y="0"/>
            <a:ext cx="9373082" cy="55438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481402-9293-C374-6C1C-28854398A66D}"/>
              </a:ext>
            </a:extLst>
          </p:cNvPr>
          <p:cNvSpPr txBox="1"/>
          <p:nvPr/>
        </p:nvSpPr>
        <p:spPr>
          <a:xfrm>
            <a:off x="9370829" y="960438"/>
            <a:ext cx="18571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同上一张</a:t>
            </a:r>
            <a:r>
              <a:rPr lang="en-US" altLang="zh-CN" sz="4400" dirty="0"/>
              <a:t>ppt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35661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0A359FA9-3A8B-4AF8-DB65-A4483BDE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5137" cy="55438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9111BA-E6F3-2ED9-D1FA-D6876B902ECE}"/>
              </a:ext>
            </a:extLst>
          </p:cNvPr>
          <p:cNvSpPr txBox="1"/>
          <p:nvPr/>
        </p:nvSpPr>
        <p:spPr>
          <a:xfrm>
            <a:off x="8094921" y="474921"/>
            <a:ext cx="2466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红框内应该如何理解？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09566F-9C6F-2294-C4FE-9D4AB303259D}"/>
              </a:ext>
            </a:extLst>
          </p:cNvPr>
          <p:cNvSpPr txBox="1"/>
          <p:nvPr/>
        </p:nvSpPr>
        <p:spPr>
          <a:xfrm>
            <a:off x="8094921" y="1687033"/>
            <a:ext cx="90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Easy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8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A5E54-903B-102F-6EDA-42A20E7F7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1FACC3-50B7-966D-A0D1-B0D820A51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1D53443-EB69-810B-B80F-197339ED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51"/>
            <a:ext cx="12192000" cy="54823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A7CA34-F6AC-B80C-7603-C83B522EB080}"/>
              </a:ext>
            </a:extLst>
          </p:cNvPr>
          <p:cNvSpPr txBox="1"/>
          <p:nvPr/>
        </p:nvSpPr>
        <p:spPr>
          <a:xfrm>
            <a:off x="3685954" y="1920949"/>
            <a:ext cx="258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没看懂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3B286C-8DB7-A444-E4D9-000DA412E18F}"/>
              </a:ext>
            </a:extLst>
          </p:cNvPr>
          <p:cNvSpPr txBox="1"/>
          <p:nvPr/>
        </p:nvSpPr>
        <p:spPr>
          <a:xfrm>
            <a:off x="5486400" y="2059448"/>
            <a:ext cx="836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了解了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C^n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a,b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定义后直观理解即可</a:t>
            </a:r>
          </a:p>
        </p:txBody>
      </p:sp>
    </p:spTree>
    <p:extLst>
      <p:ext uri="{BB962C8B-B14F-4D97-AF65-F5344CB8AC3E}">
        <p14:creationId xmlns:p14="http://schemas.microsoft.com/office/powerpoint/2010/main" val="253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486</Words>
  <Application>Microsoft Office PowerPoint</Application>
  <PresentationFormat>宽屏</PresentationFormat>
  <Paragraphs>64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 usi</dc:creator>
  <cp:lastModifiedBy>Y usi</cp:lastModifiedBy>
  <cp:revision>47</cp:revision>
  <dcterms:created xsi:type="dcterms:W3CDTF">2023-05-30T07:04:34Z</dcterms:created>
  <dcterms:modified xsi:type="dcterms:W3CDTF">2023-06-07T01:33:03Z</dcterms:modified>
</cp:coreProperties>
</file>